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93" r:id="rId3"/>
    <p:sldId id="296" r:id="rId4"/>
    <p:sldId id="295" r:id="rId5"/>
    <p:sldId id="297" r:id="rId6"/>
    <p:sldId id="298" r:id="rId7"/>
    <p:sldId id="294" r:id="rId8"/>
    <p:sldId id="300" r:id="rId9"/>
    <p:sldId id="299" r:id="rId10"/>
    <p:sldId id="28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A0"/>
    <a:srgbClr val="224098"/>
    <a:srgbClr val="20409A"/>
    <a:srgbClr val="263996"/>
    <a:srgbClr val="0F75BC"/>
    <a:srgbClr val="E5F6FF"/>
    <a:srgbClr val="D5F0FF"/>
    <a:srgbClr val="0086CE"/>
    <a:srgbClr val="008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1E5EC-C690-4321-BFDC-EB8B4AF3D82D}" type="datetimeFigureOut">
              <a:rPr lang="en-US" smtClean="0"/>
              <a:t>7/1/2021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50D60-8EDD-40C8-9123-E80E46497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86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bg>
      <p:bgPr>
        <a:gradFill>
          <a:gsLst>
            <a:gs pos="0">
              <a:srgbClr val="D5F0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4366819" y="2760335"/>
            <a:ext cx="7607531" cy="13255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4000" b="1" baseline="0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>
                <a:latin typeface="+mn-lt"/>
              </a:rPr>
              <a:t>ФИНАЛ КОНКУРСА ПРОЕКТОВ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2020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0118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08A77A7-5580-4153-9C78-E0FD3ECD1847}" type="datetime1">
              <a:rPr lang="ru-RU" smtClean="0"/>
              <a:t>01.07.2021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545869" y="285989"/>
            <a:ext cx="8789517" cy="399811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>
                <a:latin typeface="+mn-lt"/>
              </a:rPr>
              <a:t>Заголовок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 rot="5400000">
            <a:off x="9142050" y="-1901906"/>
            <a:ext cx="36000" cy="54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" name="Decor"/>
          <p:cNvSpPr/>
          <p:nvPr userDrawn="1"/>
        </p:nvSpPr>
        <p:spPr>
          <a:xfrm rot="5400000">
            <a:off x="1190569" y="438094"/>
            <a:ext cx="36000" cy="720000"/>
          </a:xfrm>
          <a:prstGeom prst="rect">
            <a:avLst/>
          </a:prstGeom>
          <a:solidFill>
            <a:srgbClr val="008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Decor"/>
          <p:cNvSpPr/>
          <p:nvPr userDrawn="1"/>
        </p:nvSpPr>
        <p:spPr>
          <a:xfrm>
            <a:off x="-116423" y="2050473"/>
            <a:ext cx="12192000" cy="4807527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1568569" y="694392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7" name="Decor"/>
          <p:cNvSpPr/>
          <p:nvPr userDrawn="1"/>
        </p:nvSpPr>
        <p:spPr>
          <a:xfrm>
            <a:off x="6252647" y="694391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8" name="Decor"/>
          <p:cNvSpPr/>
          <p:nvPr userDrawn="1"/>
        </p:nvSpPr>
        <p:spPr>
          <a:xfrm>
            <a:off x="647715" y="694390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24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0262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7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5F6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349886" y="1905202"/>
            <a:ext cx="7607531" cy="347669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SMiT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accent1"/>
                </a:solidFill>
              </a:rPr>
              <a:t>SM</a:t>
            </a:r>
            <a:r>
              <a:rPr lang="en-US" dirty="0">
                <a:solidFill>
                  <a:schemeClr val="tx1"/>
                </a:solidFill>
              </a:rPr>
              <a:t>art f</a:t>
            </a:r>
            <a:r>
              <a:rPr lang="en-US" dirty="0">
                <a:solidFill>
                  <a:schemeClr val="accent1"/>
                </a:solidFill>
              </a:rPr>
              <a:t>iT</a:t>
            </a:r>
            <a:r>
              <a:rPr lang="en-US" dirty="0">
                <a:solidFill>
                  <a:schemeClr val="tx1"/>
                </a:solidFill>
              </a:rPr>
              <a:t>ness)</a:t>
            </a:r>
            <a:br>
              <a:rPr lang="ru-RU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br>
              <a:rPr lang="ru-RU" dirty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Автор </a:t>
            </a:r>
            <a:r>
              <a:rPr lang="ru-RU" sz="2100" dirty="0">
                <a:effectLst/>
              </a:rPr>
              <a:t>Журавлев Алексей Витальевич</a:t>
            </a:r>
            <a:br>
              <a:rPr lang="ru-RU" sz="2000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ru-RU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Организация </a:t>
            </a:r>
            <a:r>
              <a:rPr lang="ru-RU" sz="2100" dirty="0"/>
              <a:t>РТУ-МИРЭА</a:t>
            </a:r>
            <a:br>
              <a:rPr lang="ru-RU" sz="2000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ru-RU" sz="2000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lumMod val="75000"/>
                  </a:schemeClr>
                </a:solidFill>
              </a:rPr>
              <a:t>Дата 25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.06.2021</a:t>
            </a:r>
            <a:endParaRPr lang="ru-RU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982B24E-A609-438C-B68A-2305BBF59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383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Конец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49DC45-F507-44B6-B6CA-B840B458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0939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22C60F-B834-4E8E-AE4D-B9A14D6C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783AE6D-990A-46AF-9E7F-3D40845E1D43}"/>
              </a:ext>
            </a:extLst>
          </p:cNvPr>
          <p:cNvSpPr txBox="1">
            <a:spLocks/>
          </p:cNvSpPr>
          <p:nvPr/>
        </p:nvSpPr>
        <p:spPr>
          <a:xfrm>
            <a:off x="838200" y="265476"/>
            <a:ext cx="10515600" cy="41556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ru-RU" dirty="0"/>
              <a:t>Проблема текущих занятий фитнесом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B375E6C2-FEEE-4A1D-A04F-E3AE520B7D9D}"/>
              </a:ext>
            </a:extLst>
          </p:cNvPr>
          <p:cNvSpPr txBox="1">
            <a:spLocks/>
          </p:cNvSpPr>
          <p:nvPr/>
        </p:nvSpPr>
        <p:spPr>
          <a:xfrm>
            <a:off x="838200" y="1498454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Систематизированное хранение данных о тренировках</a:t>
            </a:r>
          </a:p>
          <a:p>
            <a:r>
              <a:rPr lang="ru-RU" dirty="0"/>
              <a:t>Удобство сохранения информации о тренировках</a:t>
            </a:r>
          </a:p>
          <a:p>
            <a:r>
              <a:rPr lang="ru-RU" dirty="0"/>
              <a:t>Обратная связь владельцам спортзалов</a:t>
            </a:r>
          </a:p>
          <a:p>
            <a:r>
              <a:rPr lang="ru-RU" dirty="0"/>
              <a:t>Сохранение программы тренировок</a:t>
            </a:r>
          </a:p>
        </p:txBody>
      </p:sp>
    </p:spTree>
    <p:extLst>
      <p:ext uri="{BB962C8B-B14F-4D97-AF65-F5344CB8AC3E}">
        <p14:creationId xmlns:p14="http://schemas.microsoft.com/office/powerpoint/2010/main" val="386525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Архитектура решения</a:t>
            </a:r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9A2B5A1-4171-4B42-B9C1-F12BC091E692}"/>
              </a:ext>
            </a:extLst>
          </p:cNvPr>
          <p:cNvSpPr/>
          <p:nvPr/>
        </p:nvSpPr>
        <p:spPr>
          <a:xfrm>
            <a:off x="1375097" y="1430629"/>
            <a:ext cx="1080000" cy="108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Устройство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7FA4B2F-5EF1-4D47-A7AE-B8970133606D}"/>
              </a:ext>
            </a:extLst>
          </p:cNvPr>
          <p:cNvSpPr/>
          <p:nvPr/>
        </p:nvSpPr>
        <p:spPr>
          <a:xfrm>
            <a:off x="1375097" y="3061256"/>
            <a:ext cx="1080000" cy="108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Устройство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6E3F318-0174-410D-9F2A-E3B2A3DD44D6}"/>
              </a:ext>
            </a:extLst>
          </p:cNvPr>
          <p:cNvSpPr/>
          <p:nvPr/>
        </p:nvSpPr>
        <p:spPr>
          <a:xfrm>
            <a:off x="1375097" y="4691883"/>
            <a:ext cx="1080000" cy="108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Устройство</a:t>
            </a:r>
          </a:p>
        </p:txBody>
      </p:sp>
      <p:sp>
        <p:nvSpPr>
          <p:cNvPr id="8" name="Облако 7">
            <a:extLst>
              <a:ext uri="{FF2B5EF4-FFF2-40B4-BE49-F238E27FC236}">
                <a16:creationId xmlns:a16="http://schemas.microsoft.com/office/drawing/2014/main" id="{3D65A0E6-E02B-43D2-8A6C-352D40FDFD9B}"/>
              </a:ext>
            </a:extLst>
          </p:cNvPr>
          <p:cNvSpPr/>
          <p:nvPr/>
        </p:nvSpPr>
        <p:spPr>
          <a:xfrm>
            <a:off x="4177717" y="2938474"/>
            <a:ext cx="2575421" cy="13255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Wi-Fi</a:t>
            </a:r>
            <a:endParaRPr lang="ru-RU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15A87E9D-1055-42CA-BE73-531EAAF78215}"/>
              </a:ext>
            </a:extLst>
          </p:cNvPr>
          <p:cNvCxnSpPr>
            <a:stCxn id="5" idx="3"/>
            <a:endCxn id="8" idx="2"/>
          </p:cNvCxnSpPr>
          <p:nvPr/>
        </p:nvCxnSpPr>
        <p:spPr>
          <a:xfrm>
            <a:off x="2455097" y="1970629"/>
            <a:ext cx="1730609" cy="16306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12889F59-6974-415A-A12E-4B902ABB749E}"/>
              </a:ext>
            </a:extLst>
          </p:cNvPr>
          <p:cNvCxnSpPr>
            <a:cxnSpLocks/>
            <a:stCxn id="6" idx="3"/>
            <a:endCxn id="8" idx="2"/>
          </p:cNvCxnSpPr>
          <p:nvPr/>
        </p:nvCxnSpPr>
        <p:spPr>
          <a:xfrm>
            <a:off x="2455097" y="3601256"/>
            <a:ext cx="17306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5A8D07F6-858C-4D06-898E-DC69DE127759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2455097" y="3601256"/>
            <a:ext cx="1730609" cy="16306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Блок-схема: магнитный диск 11">
            <a:extLst>
              <a:ext uri="{FF2B5EF4-FFF2-40B4-BE49-F238E27FC236}">
                <a16:creationId xmlns:a16="http://schemas.microsoft.com/office/drawing/2014/main" id="{C5101E34-8C20-4B5A-B0F5-CFEBAC8D3167}"/>
              </a:ext>
            </a:extLst>
          </p:cNvPr>
          <p:cNvSpPr/>
          <p:nvPr/>
        </p:nvSpPr>
        <p:spPr>
          <a:xfrm>
            <a:off x="8867164" y="2883633"/>
            <a:ext cx="1937857" cy="1435243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Сервер</a:t>
            </a: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0B93DCB0-EBEC-4478-BE5F-52E901067DDD}"/>
              </a:ext>
            </a:extLst>
          </p:cNvPr>
          <p:cNvCxnSpPr>
            <a:stCxn id="8" idx="0"/>
            <a:endCxn id="12" idx="2"/>
          </p:cNvCxnSpPr>
          <p:nvPr/>
        </p:nvCxnSpPr>
        <p:spPr>
          <a:xfrm flipV="1">
            <a:off x="6750992" y="3601255"/>
            <a:ext cx="211617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138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Архитектура решения</a:t>
            </a:r>
            <a:br>
              <a:rPr lang="ru-RU" dirty="0"/>
            </a:b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F157035-EFD4-45EE-9CB6-0A836BD8B3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15769514-1FE8-4D77-BE91-CAF4B06BF4EC}"/>
              </a:ext>
            </a:extLst>
          </p:cNvPr>
          <p:cNvSpPr/>
          <p:nvPr/>
        </p:nvSpPr>
        <p:spPr>
          <a:xfrm>
            <a:off x="1409350" y="3981666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HC-SR04</a:t>
            </a:r>
            <a:endParaRPr lang="ru-RU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806F10A4-85BD-4868-A266-B84F8F9300B5}"/>
              </a:ext>
            </a:extLst>
          </p:cNvPr>
          <p:cNvSpPr/>
          <p:nvPr/>
        </p:nvSpPr>
        <p:spPr>
          <a:xfrm>
            <a:off x="1409350" y="1849855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ESP8266</a:t>
            </a:r>
            <a:endParaRPr lang="ru-RU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8F849319-4802-4E63-9BBA-E70232B985EC}"/>
              </a:ext>
            </a:extLst>
          </p:cNvPr>
          <p:cNvSpPr/>
          <p:nvPr/>
        </p:nvSpPr>
        <p:spPr>
          <a:xfrm>
            <a:off x="8786070" y="3981666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Дисплей</a:t>
            </a: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8A85415E-B69F-4775-80F4-7DA680038C24}"/>
              </a:ext>
            </a:extLst>
          </p:cNvPr>
          <p:cNvSpPr/>
          <p:nvPr/>
        </p:nvSpPr>
        <p:spPr>
          <a:xfrm>
            <a:off x="8786070" y="1849855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RFID-RC522</a:t>
            </a:r>
            <a:endParaRPr lang="ru-RU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2A0E1A4-68D4-4CD4-BF96-A9327069B563}"/>
              </a:ext>
            </a:extLst>
          </p:cNvPr>
          <p:cNvSpPr/>
          <p:nvPr/>
        </p:nvSpPr>
        <p:spPr>
          <a:xfrm>
            <a:off x="5097710" y="4695121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DHT11</a:t>
            </a:r>
            <a:endParaRPr lang="ru-RU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8F362A24-88B9-4018-8941-CD0C6C261951}"/>
              </a:ext>
            </a:extLst>
          </p:cNvPr>
          <p:cNvSpPr/>
          <p:nvPr/>
        </p:nvSpPr>
        <p:spPr>
          <a:xfrm>
            <a:off x="5556000" y="2349000"/>
            <a:ext cx="1080000" cy="108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STM32 Nucleo f401re</a:t>
            </a:r>
            <a:endParaRPr lang="ru-RU" sz="1400" dirty="0"/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F3E36B2F-6CE3-410E-9BCB-C7CC44B8972F}"/>
              </a:ext>
            </a:extLst>
          </p:cNvPr>
          <p:cNvCxnSpPr>
            <a:stCxn id="41" idx="3"/>
            <a:endCxn id="39" idx="1"/>
          </p:cNvCxnSpPr>
          <p:nvPr/>
        </p:nvCxnSpPr>
        <p:spPr>
          <a:xfrm flipV="1">
            <a:off x="6636000" y="2349000"/>
            <a:ext cx="2150070" cy="5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844ACF66-28CB-4DEE-B699-0CB53A3559E3}"/>
              </a:ext>
            </a:extLst>
          </p:cNvPr>
          <p:cNvCxnSpPr>
            <a:cxnSpLocks/>
            <a:stCxn id="41" idx="3"/>
            <a:endCxn id="38" idx="1"/>
          </p:cNvCxnSpPr>
          <p:nvPr/>
        </p:nvCxnSpPr>
        <p:spPr>
          <a:xfrm>
            <a:off x="6636000" y="2889000"/>
            <a:ext cx="2150070" cy="1591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FF458B40-4138-440F-AB33-9E76F6D090CD}"/>
              </a:ext>
            </a:extLst>
          </p:cNvPr>
          <p:cNvCxnSpPr>
            <a:cxnSpLocks/>
            <a:stCxn id="41" idx="2"/>
            <a:endCxn id="40" idx="0"/>
          </p:cNvCxnSpPr>
          <p:nvPr/>
        </p:nvCxnSpPr>
        <p:spPr>
          <a:xfrm>
            <a:off x="6096000" y="3429000"/>
            <a:ext cx="0" cy="1266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E970085E-A115-47DF-881D-0593C15BBBE2}"/>
              </a:ext>
            </a:extLst>
          </p:cNvPr>
          <p:cNvCxnSpPr>
            <a:cxnSpLocks/>
            <a:stCxn id="41" idx="1"/>
            <a:endCxn id="37" idx="3"/>
          </p:cNvCxnSpPr>
          <p:nvPr/>
        </p:nvCxnSpPr>
        <p:spPr>
          <a:xfrm flipH="1" flipV="1">
            <a:off x="3405930" y="2349000"/>
            <a:ext cx="2150070" cy="5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65A1E5EC-1FDA-4B99-B5EB-82266D9F248E}"/>
              </a:ext>
            </a:extLst>
          </p:cNvPr>
          <p:cNvCxnSpPr>
            <a:cxnSpLocks/>
            <a:stCxn id="41" idx="1"/>
            <a:endCxn id="36" idx="3"/>
          </p:cNvCxnSpPr>
          <p:nvPr/>
        </p:nvCxnSpPr>
        <p:spPr>
          <a:xfrm flipH="1">
            <a:off x="3405930" y="2889000"/>
            <a:ext cx="2150070" cy="1591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482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Архитектура решения</a:t>
            </a:r>
            <a:br>
              <a:rPr lang="ru-RU" dirty="0"/>
            </a:b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F157035-EFD4-45EE-9CB6-0A836BD8B3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15769514-1FE8-4D77-BE91-CAF4B06BF4EC}"/>
              </a:ext>
            </a:extLst>
          </p:cNvPr>
          <p:cNvSpPr/>
          <p:nvPr/>
        </p:nvSpPr>
        <p:spPr>
          <a:xfrm>
            <a:off x="1409350" y="3981666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HC-SR04</a:t>
            </a:r>
            <a:endParaRPr lang="ru-RU" dirty="0"/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806F10A4-85BD-4868-A266-B84F8F9300B5}"/>
              </a:ext>
            </a:extLst>
          </p:cNvPr>
          <p:cNvSpPr/>
          <p:nvPr/>
        </p:nvSpPr>
        <p:spPr>
          <a:xfrm>
            <a:off x="1409350" y="1849855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ESP8266</a:t>
            </a:r>
            <a:endParaRPr lang="ru-RU" dirty="0"/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8F849319-4802-4E63-9BBA-E70232B985EC}"/>
              </a:ext>
            </a:extLst>
          </p:cNvPr>
          <p:cNvSpPr/>
          <p:nvPr/>
        </p:nvSpPr>
        <p:spPr>
          <a:xfrm>
            <a:off x="8786070" y="3981666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Дисплей</a:t>
            </a: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8A85415E-B69F-4775-80F4-7DA680038C24}"/>
              </a:ext>
            </a:extLst>
          </p:cNvPr>
          <p:cNvSpPr/>
          <p:nvPr/>
        </p:nvSpPr>
        <p:spPr>
          <a:xfrm>
            <a:off x="8786070" y="1849855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RFID-RC522</a:t>
            </a:r>
            <a:endParaRPr lang="ru-RU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2A0E1A4-68D4-4CD4-BF96-A9327069B563}"/>
              </a:ext>
            </a:extLst>
          </p:cNvPr>
          <p:cNvSpPr/>
          <p:nvPr/>
        </p:nvSpPr>
        <p:spPr>
          <a:xfrm>
            <a:off x="5097710" y="4695121"/>
            <a:ext cx="1996580" cy="998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DHT11</a:t>
            </a:r>
            <a:endParaRPr lang="ru-RU" dirty="0"/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8F362A24-88B9-4018-8941-CD0C6C261951}"/>
              </a:ext>
            </a:extLst>
          </p:cNvPr>
          <p:cNvSpPr/>
          <p:nvPr/>
        </p:nvSpPr>
        <p:spPr>
          <a:xfrm>
            <a:off x="5556000" y="2349000"/>
            <a:ext cx="1080000" cy="108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STM32 Nucleo f401re</a:t>
            </a:r>
            <a:endParaRPr lang="ru-RU" sz="1400" dirty="0"/>
          </a:p>
        </p:txBody>
      </p: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F3E36B2F-6CE3-410E-9BCB-C7CC44B8972F}"/>
              </a:ext>
            </a:extLst>
          </p:cNvPr>
          <p:cNvCxnSpPr>
            <a:stCxn id="41" idx="3"/>
            <a:endCxn id="39" idx="1"/>
          </p:cNvCxnSpPr>
          <p:nvPr/>
        </p:nvCxnSpPr>
        <p:spPr>
          <a:xfrm flipV="1">
            <a:off x="6636000" y="2349000"/>
            <a:ext cx="2150070" cy="5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844ACF66-28CB-4DEE-B699-0CB53A3559E3}"/>
              </a:ext>
            </a:extLst>
          </p:cNvPr>
          <p:cNvCxnSpPr>
            <a:cxnSpLocks/>
            <a:stCxn id="41" idx="3"/>
            <a:endCxn id="38" idx="1"/>
          </p:cNvCxnSpPr>
          <p:nvPr/>
        </p:nvCxnSpPr>
        <p:spPr>
          <a:xfrm>
            <a:off x="6636000" y="2889000"/>
            <a:ext cx="2150070" cy="1591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FF458B40-4138-440F-AB33-9E76F6D090CD}"/>
              </a:ext>
            </a:extLst>
          </p:cNvPr>
          <p:cNvCxnSpPr>
            <a:cxnSpLocks/>
            <a:stCxn id="41" idx="2"/>
            <a:endCxn id="40" idx="0"/>
          </p:cNvCxnSpPr>
          <p:nvPr/>
        </p:nvCxnSpPr>
        <p:spPr>
          <a:xfrm>
            <a:off x="6096000" y="3429000"/>
            <a:ext cx="0" cy="1266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E970085E-A115-47DF-881D-0593C15BBBE2}"/>
              </a:ext>
            </a:extLst>
          </p:cNvPr>
          <p:cNvCxnSpPr>
            <a:cxnSpLocks/>
            <a:stCxn id="41" idx="1"/>
            <a:endCxn id="37" idx="3"/>
          </p:cNvCxnSpPr>
          <p:nvPr/>
        </p:nvCxnSpPr>
        <p:spPr>
          <a:xfrm flipH="1" flipV="1">
            <a:off x="3405930" y="2349000"/>
            <a:ext cx="2150070" cy="54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>
            <a:extLst>
              <a:ext uri="{FF2B5EF4-FFF2-40B4-BE49-F238E27FC236}">
                <a16:creationId xmlns:a16="http://schemas.microsoft.com/office/drawing/2014/main" id="{65A1E5EC-1FDA-4B99-B5EB-82266D9F248E}"/>
              </a:ext>
            </a:extLst>
          </p:cNvPr>
          <p:cNvCxnSpPr>
            <a:cxnSpLocks/>
            <a:stCxn id="41" idx="1"/>
            <a:endCxn id="36" idx="3"/>
          </p:cNvCxnSpPr>
          <p:nvPr/>
        </p:nvCxnSpPr>
        <p:spPr>
          <a:xfrm flipH="1">
            <a:off x="3405930" y="2889000"/>
            <a:ext cx="2150070" cy="1591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B2C2043-D84D-4CEC-9F7E-4C7C518B63FA}"/>
              </a:ext>
            </a:extLst>
          </p:cNvPr>
          <p:cNvSpPr txBox="1"/>
          <p:nvPr/>
        </p:nvSpPr>
        <p:spPr>
          <a:xfrm>
            <a:off x="5556000" y="1965644"/>
            <a:ext cx="1260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rgbClr val="000000"/>
                </a:solidFill>
                <a:effectLst/>
                <a:latin typeface="Montserrat"/>
              </a:rPr>
              <a:t>1 870</a:t>
            </a:r>
            <a:r>
              <a:rPr lang="ru-RU" b="1" i="0" dirty="0">
                <a:solidFill>
                  <a:srgbClr val="000000"/>
                </a:solidFill>
                <a:effectLst/>
                <a:latin typeface="RubArial"/>
              </a:rPr>
              <a:t> руб.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AF4433-1AD2-4A92-A0F0-130C9BDC89B6}"/>
              </a:ext>
            </a:extLst>
          </p:cNvPr>
          <p:cNvSpPr txBox="1"/>
          <p:nvPr/>
        </p:nvSpPr>
        <p:spPr>
          <a:xfrm>
            <a:off x="9244360" y="1480523"/>
            <a:ext cx="10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000000"/>
                </a:solidFill>
                <a:effectLst/>
                <a:latin typeface="Montserrat"/>
              </a:rPr>
              <a:t>140 </a:t>
            </a:r>
            <a:r>
              <a:rPr lang="ru-RU" b="1" i="0">
                <a:solidFill>
                  <a:srgbClr val="000000"/>
                </a:solidFill>
                <a:effectLst/>
                <a:latin typeface="RubArial"/>
              </a:rPr>
              <a:t>руб.</a:t>
            </a:r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78E493-A317-487C-9A63-5BA8A157E3E6}"/>
              </a:ext>
            </a:extLst>
          </p:cNvPr>
          <p:cNvSpPr txBox="1"/>
          <p:nvPr/>
        </p:nvSpPr>
        <p:spPr>
          <a:xfrm>
            <a:off x="9025968" y="3612334"/>
            <a:ext cx="15167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Montserrat"/>
              </a:rPr>
              <a:t>1 130 </a:t>
            </a:r>
            <a:r>
              <a:rPr lang="ru-RU" b="1" i="0" dirty="0">
                <a:solidFill>
                  <a:srgbClr val="000000"/>
                </a:solidFill>
                <a:effectLst/>
                <a:latin typeface="RubArial"/>
              </a:rPr>
              <a:t>руб.</a:t>
            </a:r>
            <a:r>
              <a:rPr lang="en-US" b="1" i="0" dirty="0">
                <a:solidFill>
                  <a:srgbClr val="000000"/>
                </a:solidFill>
                <a:effectLst/>
                <a:latin typeface="RubArial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RubArial"/>
              </a:rPr>
              <a:t>x2</a:t>
            </a:r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DEE3C4-905E-43A6-93D8-4613E90FAB95}"/>
              </a:ext>
            </a:extLst>
          </p:cNvPr>
          <p:cNvSpPr txBox="1"/>
          <p:nvPr/>
        </p:nvSpPr>
        <p:spPr>
          <a:xfrm>
            <a:off x="1867640" y="1506022"/>
            <a:ext cx="10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Montserrat"/>
              </a:rPr>
              <a:t>540 </a:t>
            </a:r>
            <a:r>
              <a:rPr lang="ru-RU" b="1" i="0" dirty="0">
                <a:solidFill>
                  <a:srgbClr val="000000"/>
                </a:solidFill>
                <a:effectLst/>
                <a:latin typeface="RubArial"/>
              </a:rPr>
              <a:t>руб.</a:t>
            </a:r>
            <a:endParaRPr lang="ru-R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82DD81-794E-4BEB-B78B-A7BE2319E2F2}"/>
              </a:ext>
            </a:extLst>
          </p:cNvPr>
          <p:cNvSpPr txBox="1"/>
          <p:nvPr/>
        </p:nvSpPr>
        <p:spPr>
          <a:xfrm>
            <a:off x="1867640" y="3612334"/>
            <a:ext cx="10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Montserrat"/>
              </a:rPr>
              <a:t>7</a:t>
            </a:r>
            <a:r>
              <a:rPr lang="en-US" b="1" i="0" dirty="0">
                <a:solidFill>
                  <a:srgbClr val="000000"/>
                </a:solidFill>
                <a:effectLst/>
                <a:latin typeface="Montserrat"/>
              </a:rPr>
              <a:t>0 </a:t>
            </a:r>
            <a:r>
              <a:rPr lang="ru-RU" b="1" i="0" dirty="0">
                <a:solidFill>
                  <a:srgbClr val="000000"/>
                </a:solidFill>
                <a:effectLst/>
                <a:latin typeface="RubArial"/>
              </a:rPr>
              <a:t>руб.</a:t>
            </a:r>
            <a:endParaRPr lang="ru-R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C8A589-EEF8-4F81-A2D9-C7F3D5396ED0}"/>
              </a:ext>
            </a:extLst>
          </p:cNvPr>
          <p:cNvSpPr txBox="1"/>
          <p:nvPr/>
        </p:nvSpPr>
        <p:spPr>
          <a:xfrm>
            <a:off x="5567577" y="5693411"/>
            <a:ext cx="1068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Montserrat"/>
              </a:rPr>
              <a:t>90 </a:t>
            </a:r>
            <a:r>
              <a:rPr lang="ru-RU" b="1" i="0" dirty="0">
                <a:solidFill>
                  <a:srgbClr val="000000"/>
                </a:solidFill>
                <a:effectLst/>
                <a:latin typeface="RubArial"/>
              </a:rPr>
              <a:t>руб.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9942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Архитектура решения</a:t>
            </a:r>
            <a:br>
              <a:rPr lang="ru-RU" dirty="0"/>
            </a:b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F157035-EFD4-45EE-9CB6-0A836BD8B3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442CDA54-2539-45A5-BF9E-293624E71098}"/>
              </a:ext>
            </a:extLst>
          </p:cNvPr>
          <p:cNvSpPr/>
          <p:nvPr/>
        </p:nvSpPr>
        <p:spPr>
          <a:xfrm>
            <a:off x="4719856" y="1690688"/>
            <a:ext cx="2752288" cy="13255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Flask</a:t>
            </a:r>
            <a:endParaRPr lang="ru-RU" sz="3600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01C5C623-1835-44B0-948E-1A44CBB6D255}"/>
              </a:ext>
            </a:extLst>
          </p:cNvPr>
          <p:cNvSpPr/>
          <p:nvPr/>
        </p:nvSpPr>
        <p:spPr>
          <a:xfrm>
            <a:off x="4719856" y="4067687"/>
            <a:ext cx="2752288" cy="132556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PostgreSQL</a:t>
            </a:r>
            <a:endParaRPr lang="ru-RU" sz="3600" dirty="0"/>
          </a:p>
        </p:txBody>
      </p: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DC336EF-8B8C-440B-AB0A-CC04E4FD3B1C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>
            <a:off x="6096000" y="3016251"/>
            <a:ext cx="0" cy="1051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636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A22C60F-B834-4E8E-AE4D-B9A14D6C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783AE6D-990A-46AF-9E7F-3D40845E1D43}"/>
              </a:ext>
            </a:extLst>
          </p:cNvPr>
          <p:cNvSpPr txBox="1">
            <a:spLocks/>
          </p:cNvSpPr>
          <p:nvPr/>
        </p:nvSpPr>
        <p:spPr>
          <a:xfrm>
            <a:off x="838200" y="265476"/>
            <a:ext cx="10515600" cy="41556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ru-RU" dirty="0"/>
              <a:t>Демонстрация моего решения</a:t>
            </a:r>
          </a:p>
        </p:txBody>
      </p:sp>
      <p:pic>
        <p:nvPicPr>
          <p:cNvPr id="2" name="video_lower">
            <a:hlinkClick r:id="" action="ppaction://media"/>
            <a:extLst>
              <a:ext uri="{FF2B5EF4-FFF2-40B4-BE49-F238E27FC236}">
                <a16:creationId xmlns:a16="http://schemas.microsoft.com/office/drawing/2014/main" id="{73C7D289-9026-415D-99B7-711CA45EE9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0342" y="1141461"/>
            <a:ext cx="9111316" cy="512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4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А что в реальности</a:t>
            </a:r>
            <a:r>
              <a:rPr lang="en-US" dirty="0"/>
              <a:t>?</a:t>
            </a:r>
            <a:br>
              <a:rPr lang="ru-RU" dirty="0"/>
            </a:b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F157035-EFD4-45EE-9CB6-0A836BD8B3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6D7381-88AE-43B3-BBF5-86E827C9A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8" t="10968" r="28509" b="7030"/>
          <a:stretch/>
        </p:blipFill>
        <p:spPr bwMode="auto">
          <a:xfrm>
            <a:off x="838200" y="1331808"/>
            <a:ext cx="4144162" cy="516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A483339-8238-462F-A44C-D8C1C6228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34512" y="1207010"/>
            <a:ext cx="5331902" cy="533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3788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20CC485-1C76-44C0-AC51-EC510BF45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9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B526BA0-2DDF-4627-8CF4-16CB3DD52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869" y="640081"/>
            <a:ext cx="8789517" cy="45719"/>
          </a:xfrm>
        </p:spPr>
        <p:txBody>
          <a:bodyPr/>
          <a:lstStyle/>
          <a:p>
            <a:r>
              <a:rPr lang="ru-RU" dirty="0"/>
              <a:t>Дальнейшие планы</a:t>
            </a:r>
            <a:br>
              <a:rPr lang="ru-RU" dirty="0"/>
            </a:b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F157035-EFD4-45EE-9CB6-0A836BD8B32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53041063-732C-4375-B0AC-AE056F06B1CE}"/>
              </a:ext>
            </a:extLst>
          </p:cNvPr>
          <p:cNvSpPr txBox="1">
            <a:spLocks/>
          </p:cNvSpPr>
          <p:nvPr/>
        </p:nvSpPr>
        <p:spPr>
          <a:xfrm>
            <a:off x="838200" y="1515232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Модернизация аппаратной части</a:t>
            </a:r>
          </a:p>
          <a:p>
            <a:pPr lvl="1"/>
            <a:r>
              <a:rPr lang="ru-RU" dirty="0"/>
              <a:t>Использование моно дисплея</a:t>
            </a:r>
          </a:p>
          <a:p>
            <a:pPr lvl="1"/>
            <a:r>
              <a:rPr lang="ru-RU" dirty="0"/>
              <a:t>Изменение внешнего вида</a:t>
            </a:r>
          </a:p>
          <a:p>
            <a:pPr lvl="1"/>
            <a:r>
              <a:rPr lang="ru-RU" dirty="0"/>
              <a:t>Добавление датчиков для других тренажеров</a:t>
            </a:r>
          </a:p>
          <a:p>
            <a:pPr lvl="1"/>
            <a:r>
              <a:rPr lang="ru-RU" dirty="0"/>
              <a:t>Добавление устройства для перезаписи карт</a:t>
            </a:r>
          </a:p>
          <a:p>
            <a:r>
              <a:rPr lang="ru-RU" dirty="0"/>
              <a:t>Модернизация серверной части</a:t>
            </a:r>
          </a:p>
          <a:p>
            <a:pPr lvl="1"/>
            <a:r>
              <a:rPr lang="ru-RU" dirty="0"/>
              <a:t>Изменение архитектура </a:t>
            </a:r>
            <a:r>
              <a:rPr lang="en-US" dirty="0"/>
              <a:t>RFID </a:t>
            </a:r>
            <a:r>
              <a:rPr lang="ru-RU" dirty="0"/>
              <a:t>карт на много пользователей – много карт</a:t>
            </a:r>
          </a:p>
          <a:p>
            <a:pPr lvl="1"/>
            <a:r>
              <a:rPr lang="ru-RU" dirty="0"/>
              <a:t>Изменение </a:t>
            </a:r>
            <a:r>
              <a:rPr lang="en-US" dirty="0"/>
              <a:t>web </a:t>
            </a:r>
            <a:r>
              <a:rPr lang="ru-RU" dirty="0"/>
              <a:t>страниц</a:t>
            </a:r>
          </a:p>
          <a:p>
            <a:pPr lvl="1"/>
            <a:r>
              <a:rPr lang="ru-RU" dirty="0"/>
              <a:t>Разделение сервера </a:t>
            </a:r>
            <a:r>
              <a:rPr lang="en-US" dirty="0"/>
              <a:t>IoT </a:t>
            </a:r>
            <a:r>
              <a:rPr lang="ru-RU" dirty="0"/>
              <a:t>и сервера для пользователей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649390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2096</TotalTime>
  <Words>162</Words>
  <Application>Microsoft Office PowerPoint</Application>
  <PresentationFormat>Широкоэкранный</PresentationFormat>
  <Paragraphs>58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Montserrat</vt:lpstr>
      <vt:lpstr>RubArial</vt:lpstr>
      <vt:lpstr>Тема Office</vt:lpstr>
      <vt:lpstr>SMiT (SMart fiTness)  Автор Журавлев Алексей Витальевич  Организация РТУ-МИРЭА  Дата 25.06.2021</vt:lpstr>
      <vt:lpstr>Презентация PowerPoint</vt:lpstr>
      <vt:lpstr>Архитектура решения </vt:lpstr>
      <vt:lpstr>Архитектура решения </vt:lpstr>
      <vt:lpstr>Архитектура решения </vt:lpstr>
      <vt:lpstr>Архитектура решения </vt:lpstr>
      <vt:lpstr>Презентация PowerPoint</vt:lpstr>
      <vt:lpstr>А что в реальности? </vt:lpstr>
      <vt:lpstr>Дальнейшие планы </vt:lpstr>
      <vt:lpstr>Конец</vt:lpstr>
    </vt:vector>
  </TitlesOfParts>
  <Company>VistaVideo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Roman Lesovoy</dc:creator>
  <cp:lastModifiedBy>Rasket teksaR</cp:lastModifiedBy>
  <cp:revision>199</cp:revision>
  <dcterms:created xsi:type="dcterms:W3CDTF">2018-05-28T23:03:13Z</dcterms:created>
  <dcterms:modified xsi:type="dcterms:W3CDTF">2021-07-01T07:27:12Z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